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hfwddOfAvAGAAIphRDjl7yDXxEl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041AE84-F697-47F6-BACD-3DF2C8E78FE6}">
  <a:tblStyle styleId="{6041AE84-F697-47F6-BACD-3DF2C8E78FE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6" name="Google Shape;7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5" name="Google Shape;85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" name="Google Shape;92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e5bf79f03_1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8e5bf79f03_1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g8e5bf79f03_1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0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10"/>
          <p:cNvCxnSpPr/>
          <p:nvPr/>
        </p:nvCxnSpPr>
        <p:spPr>
          <a:xfrm>
            <a:off x="977625" y="2980467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" name="Google Shape;17;p10"/>
          <p:cNvSpPr txBox="1"/>
          <p:nvPr>
            <p:ph type="ctrTitle"/>
          </p:nvPr>
        </p:nvSpPr>
        <p:spPr>
          <a:xfrm>
            <a:off x="539175" y="372900"/>
            <a:ext cx="10524000" cy="24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None/>
              <a:defRPr b="0" sz="9600">
                <a:latin typeface="Anton"/>
                <a:ea typeface="Anton"/>
                <a:cs typeface="Anton"/>
                <a:sym typeface="Anton"/>
              </a:defRPr>
            </a:lvl1pPr>
            <a:lvl2pPr lvl="1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840800" y="4304500"/>
            <a:ext cx="10524000" cy="16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1pPr>
            <a:lvl2pPr lvl="1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2pPr>
            <a:lvl3pPr lvl="2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3pPr>
            <a:lvl4pPr lvl="3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4pPr>
            <a:lvl5pPr lvl="4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5pPr>
            <a:lvl6pPr lvl="5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6pPr>
            <a:lvl7pPr lvl="6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7pPr>
            <a:lvl8pPr lvl="7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8pPr>
            <a:lvl9pPr lvl="8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accent6"/>
              </a:buClr>
              <a:buSzPts val="3200"/>
              <a:buNone/>
              <a:defRPr sz="32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_ONLY">
  <p:cSld name="CAPTION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426000" y="5640767"/>
            <a:ext cx="7998300" cy="798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/>
        </p:txBody>
      </p:sp>
      <p:sp>
        <p:nvSpPr>
          <p:cNvPr id="65" name="Google Shape;65;p1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_NUMBER">
  <p:cSld name="BIG_NUMBER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0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20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20"/>
          <p:cNvSpPr txBox="1"/>
          <p:nvPr>
            <p:ph hasCustomPrompt="1" type="title"/>
          </p:nvPr>
        </p:nvSpPr>
        <p:spPr>
          <a:xfrm>
            <a:off x="782300" y="1805050"/>
            <a:ext cx="10627500" cy="205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400"/>
              <a:buNone/>
              <a:defRPr sz="14400">
                <a:solidFill>
                  <a:schemeClr val="accent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>
            <a:off x="782300" y="3957850"/>
            <a:ext cx="10627500" cy="14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ctr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ctr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JECT" type="obj">
  <p:cSld name="OBJEC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1"/>
          <p:cNvSpPr txBox="1"/>
          <p:nvPr>
            <p:ph type="title"/>
          </p:nvPr>
        </p:nvSpPr>
        <p:spPr>
          <a:xfrm>
            <a:off x="1069848" y="484632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marR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  <a:defRPr b="0" i="0" sz="5400" u="none" cap="none" strike="noStrike">
                <a:latin typeface="Rokkitt"/>
                <a:ea typeface="Rokkitt"/>
                <a:cs typeface="Rokkitt"/>
                <a:sym typeface="Rokkit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 sz="1800"/>
            </a:lvl9pPr>
          </a:lstStyle>
          <a:p/>
        </p:txBody>
      </p:sp>
      <p:sp>
        <p:nvSpPr>
          <p:cNvPr id="22" name="Google Shape;22;p11"/>
          <p:cNvSpPr txBox="1"/>
          <p:nvPr>
            <p:ph idx="1" type="body"/>
          </p:nvPr>
        </p:nvSpPr>
        <p:spPr>
          <a:xfrm>
            <a:off x="1069848" y="2121408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6550" lvl="0" marL="457200" marR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E3611"/>
              </a:buClr>
              <a:buSzPts val="17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indent="-325755" lvl="1" marL="914400" marR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rgbClr val="9E3611"/>
              </a:buClr>
              <a:buSzPts val="153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indent="-314960" lvl="2" marL="1371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indent="-314960" lvl="3" marL="18288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indent="-314960" lvl="4" marL="22860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indent="-314960" lvl="5" marL="27432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indent="-314960" lvl="6" marL="32004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indent="-314959" lvl="7" marL="3657600" marR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indent="-314959" lvl="8" marL="4114800" marR="0" algn="l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rgbClr val="9E3611"/>
              </a:buClr>
              <a:buSzPts val="136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23" name="Google Shape;23;p11"/>
          <p:cNvSpPr txBox="1"/>
          <p:nvPr>
            <p:ph idx="10" type="dt"/>
          </p:nvPr>
        </p:nvSpPr>
        <p:spPr>
          <a:xfrm>
            <a:off x="7964424" y="6272784"/>
            <a:ext cx="327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24" name="Google Shape;24;p11"/>
          <p:cNvSpPr txBox="1"/>
          <p:nvPr>
            <p:ph idx="11" type="ftr"/>
          </p:nvPr>
        </p:nvSpPr>
        <p:spPr>
          <a:xfrm>
            <a:off x="1088136" y="6272784"/>
            <a:ext cx="6327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/>
        </p:txBody>
      </p:sp>
      <p:sp>
        <p:nvSpPr>
          <p:cNvPr id="25" name="Google Shape;25;p11"/>
          <p:cNvSpPr txBox="1"/>
          <p:nvPr>
            <p:ph idx="12" type="sldNum"/>
          </p:nvPr>
        </p:nvSpPr>
        <p:spPr>
          <a:xfrm>
            <a:off x="11311128" y="6272784"/>
            <a:ext cx="6402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1pPr>
            <a:lvl2pPr indent="0" lvl="1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2pPr>
            <a:lvl3pPr indent="0" lvl="2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3pPr>
            <a:lvl4pPr indent="0" lvl="3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4pPr>
            <a:lvl5pPr indent="0" lvl="4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5pPr>
            <a:lvl6pPr indent="0" lvl="5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6pPr>
            <a:lvl7pPr indent="0" lvl="6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7pPr>
            <a:lvl8pPr indent="0" lvl="7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8pPr>
            <a:lvl9pPr indent="0" lvl="8" mar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1400" u="none" cap="none" strike="noStrike">
                <a:solidFill>
                  <a:srgbClr val="FFFFFF"/>
                </a:solidFill>
                <a:latin typeface="Rokkitt"/>
                <a:ea typeface="Rokkitt"/>
                <a:cs typeface="Rokkitt"/>
                <a:sym typeface="Rokkitt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2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2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2"/>
          <p:cNvSpPr txBox="1"/>
          <p:nvPr>
            <p:ph type="title"/>
          </p:nvPr>
        </p:nvSpPr>
        <p:spPr>
          <a:xfrm>
            <a:off x="679400" y="2561800"/>
            <a:ext cx="108333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BODY" type="tx">
  <p:cSld name="TITLE_AND_BOD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/>
          <p:nvPr/>
        </p:nvSpPr>
        <p:spPr>
          <a:xfrm>
            <a:off x="-167" y="6727600"/>
            <a:ext cx="12192000" cy="130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" name="Google Shape;33;p13"/>
          <p:cNvCxnSpPr/>
          <p:nvPr/>
        </p:nvCxnSpPr>
        <p:spPr>
          <a:xfrm>
            <a:off x="559233" y="1538926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" name="Google Shape;34;p13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" type="body"/>
          </p:nvPr>
        </p:nvSpPr>
        <p:spPr>
          <a:xfrm>
            <a:off x="415600" y="1890400"/>
            <a:ext cx="113607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indent="-34925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indent="-34925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indent="-34925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indent="-34925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indent="-34925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indent="-34925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indent="-34925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indent="-34925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/>
        </p:txBody>
      </p:sp>
      <p:sp>
        <p:nvSpPr>
          <p:cNvPr id="36" name="Google Shape;36;p13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AND_TWO_COLUMNS" type="twoColTx">
  <p:cSld name="TITLE_AND_TWO_COLUMN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14"/>
          <p:cNvCxnSpPr/>
          <p:nvPr/>
        </p:nvCxnSpPr>
        <p:spPr>
          <a:xfrm>
            <a:off x="559233" y="1538926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14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" type="body"/>
          </p:nvPr>
        </p:nvSpPr>
        <p:spPr>
          <a:xfrm>
            <a:off x="415600" y="1890600"/>
            <a:ext cx="53331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1" name="Google Shape;41;p14"/>
          <p:cNvSpPr txBox="1"/>
          <p:nvPr>
            <p:ph idx="2" type="body"/>
          </p:nvPr>
        </p:nvSpPr>
        <p:spPr>
          <a:xfrm>
            <a:off x="6443200" y="1890600"/>
            <a:ext cx="53331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492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9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_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_COLUMN_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Google Shape;47;p16"/>
          <p:cNvCxnSpPr/>
          <p:nvPr/>
        </p:nvCxnSpPr>
        <p:spPr>
          <a:xfrm>
            <a:off x="548058" y="1890363"/>
            <a:ext cx="5136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16"/>
          <p:cNvSpPr txBox="1"/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49" name="Google Shape;49;p16"/>
          <p:cNvSpPr txBox="1"/>
          <p:nvPr>
            <p:ph idx="1" type="body"/>
          </p:nvPr>
        </p:nvSpPr>
        <p:spPr>
          <a:xfrm>
            <a:off x="415600" y="2187133"/>
            <a:ext cx="37440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3020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indent="-33020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50" name="Google Shape;50;p16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_POINT">
  <p:cSld name="MAIN_POIN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/>
          <p:nvPr/>
        </p:nvSpPr>
        <p:spPr>
          <a:xfrm>
            <a:off x="782294" y="0"/>
            <a:ext cx="10627500" cy="8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7"/>
          <p:cNvSpPr/>
          <p:nvPr/>
        </p:nvSpPr>
        <p:spPr>
          <a:xfrm>
            <a:off x="782294" y="6769200"/>
            <a:ext cx="10627500" cy="88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7"/>
          <p:cNvSpPr txBox="1"/>
          <p:nvPr>
            <p:ph type="title"/>
          </p:nvPr>
        </p:nvSpPr>
        <p:spPr>
          <a:xfrm>
            <a:off x="653667" y="701800"/>
            <a:ext cx="74916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_TITLE_AND_DESCRIPTION">
  <p:cSld name="SECTION_TITLE_AND_DESCRIPTION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/>
          <p:nvPr/>
        </p:nvSpPr>
        <p:spPr>
          <a:xfrm>
            <a:off x="6096000" y="-133"/>
            <a:ext cx="6096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8" name="Google Shape;58;p18"/>
          <p:cNvCxnSpPr/>
          <p:nvPr/>
        </p:nvCxnSpPr>
        <p:spPr>
          <a:xfrm>
            <a:off x="6706233" y="5994000"/>
            <a:ext cx="624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9" name="Google Shape;59;p18"/>
          <p:cNvSpPr txBox="1"/>
          <p:nvPr>
            <p:ph type="title"/>
          </p:nvPr>
        </p:nvSpPr>
        <p:spPr>
          <a:xfrm>
            <a:off x="354000" y="1446167"/>
            <a:ext cx="5393700" cy="2276100"/>
          </a:xfrm>
          <a:prstGeom prst="rect">
            <a:avLst/>
          </a:prstGeom>
          <a:noFill/>
          <a:ln>
            <a:noFill/>
          </a:ln>
        </p:spPr>
        <p:txBody>
          <a:bodyPr anchorCtr="0" anchor="b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60" name="Google Shape;60;p18"/>
          <p:cNvSpPr txBox="1"/>
          <p:nvPr>
            <p:ph idx="1" type="subTitle"/>
          </p:nvPr>
        </p:nvSpPr>
        <p:spPr>
          <a:xfrm>
            <a:off x="354000" y="3793600"/>
            <a:ext cx="5393700" cy="189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800"/>
              <a:buNone/>
              <a:defRPr sz="2800">
                <a:solidFill>
                  <a:schemeClr val="accent6"/>
                </a:solidFill>
              </a:defRPr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6586000" y="965600"/>
            <a:ext cx="51159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-3810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●"/>
              <a:defRPr>
                <a:solidFill>
                  <a:schemeClr val="accent1"/>
                </a:solidFill>
              </a:defRPr>
            </a:lvl1pPr>
            <a:lvl2pPr indent="-349250" lvl="1" marL="914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2pPr>
            <a:lvl3pPr indent="-349250" lvl="2" marL="1371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3pPr>
            <a:lvl4pPr indent="-349250" lvl="3" marL="18288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</a:defRPr>
            </a:lvl4pPr>
            <a:lvl5pPr indent="-349250" lvl="4" marL="22860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5pPr>
            <a:lvl6pPr indent="-349250" lvl="5" marL="27432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6pPr>
            <a:lvl7pPr indent="-349250" lvl="6" marL="32004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●"/>
              <a:defRPr>
                <a:solidFill>
                  <a:schemeClr val="accent1"/>
                </a:solidFill>
              </a:defRPr>
            </a:lvl7pPr>
            <a:lvl8pPr indent="-349250" lvl="7" marL="365760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accent1"/>
              </a:buClr>
              <a:buSzPts val="1900"/>
              <a:buChar char="○"/>
              <a:defRPr>
                <a:solidFill>
                  <a:schemeClr val="accent1"/>
                </a:solidFill>
              </a:defRPr>
            </a:lvl8pPr>
            <a:lvl9pPr indent="-349250" lvl="8" marL="411480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accent1"/>
              </a:buClr>
              <a:buSzPts val="1900"/>
              <a:buChar char="■"/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lue-gold">
    <p:bg>
      <p:bgPr>
        <a:solidFill>
          <a:srgbClr val="001D37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415600" y="496967"/>
            <a:ext cx="11360700" cy="8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Playfair Display"/>
              <a:buNone/>
              <a:defRPr b="1" i="0" sz="4300" u="none" cap="none" strike="noStrike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415600" y="1890400"/>
            <a:ext cx="11360700" cy="42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1900" lIns="121900" spcFirstLastPara="1" rIns="121900" wrap="square" tIns="121900">
            <a:noAutofit/>
          </a:bodyPr>
          <a:lstStyle>
            <a:lvl1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Lato"/>
              <a:buChar char="●"/>
              <a:defRPr b="0" i="0" sz="24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49250" lvl="1" marL="914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49250" lvl="2" marL="1371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■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49250" lvl="3" marL="18288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●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49250" lvl="4" marL="22860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49250" lvl="5" marL="27432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■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49250" lvl="6" marL="32004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●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49250" lvl="7" marL="3657600" marR="0" rtl="0" algn="l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Lato"/>
              <a:buChar char="○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49250" lvl="8" marL="4114800" marR="0" rtl="0" algn="l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900"/>
              <a:buFont typeface="Lato"/>
              <a:buChar char="■"/>
              <a:defRPr b="0" i="0" sz="19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hyperlink" Target="mailto:jpowers@madisoncity.k12.al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"/>
          <p:cNvSpPr txBox="1"/>
          <p:nvPr>
            <p:ph type="ctrTitle"/>
          </p:nvPr>
        </p:nvSpPr>
        <p:spPr>
          <a:xfrm>
            <a:off x="630100" y="217050"/>
            <a:ext cx="10524000" cy="247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400"/>
              <a:buFont typeface="Rokkitt"/>
              <a:buNone/>
            </a:pPr>
            <a:r>
              <a:rPr lang="en-US"/>
              <a:t>LIFE PE</a:t>
            </a:r>
            <a:endParaRPr i="0" u="none" cap="none" strike="noStrike"/>
          </a:p>
        </p:txBody>
      </p:sp>
      <p:sp>
        <p:nvSpPr>
          <p:cNvPr id="79" name="Google Shape;79;p1"/>
          <p:cNvSpPr txBox="1"/>
          <p:nvPr>
            <p:ph idx="1" type="subTitle"/>
          </p:nvPr>
        </p:nvSpPr>
        <p:spPr>
          <a:xfrm>
            <a:off x="630100" y="2269847"/>
            <a:ext cx="5656800" cy="9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3200"/>
              <a:buFont typeface="Noto Sans Symbols"/>
              <a:buNone/>
            </a:pPr>
            <a:r>
              <a:rPr i="0" lang="en-US" sz="4000" u="none" cap="none" strike="noStrike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rPr>
              <a:t>Coach Powers</a:t>
            </a:r>
            <a:r>
              <a:rPr lang="en-US" sz="4000">
                <a:solidFill>
                  <a:schemeClr val="dk1"/>
                </a:solidFill>
                <a:latin typeface="Anton"/>
                <a:ea typeface="Anton"/>
                <a:cs typeface="Anton"/>
                <a:sym typeface="Anton"/>
              </a:rPr>
              <a:t> </a:t>
            </a:r>
            <a:endParaRPr sz="40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3200"/>
              <a:buFont typeface="Noto Sans Symbols"/>
              <a:buNone/>
            </a:pPr>
            <a:r>
              <a:t/>
            </a:r>
            <a:endParaRPr sz="40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E3611"/>
              </a:buClr>
              <a:buSzPts val="3200"/>
              <a:buFont typeface="Noto Sans Symbols"/>
              <a:buNone/>
            </a:pPr>
            <a:r>
              <a:rPr lang="en-US" sz="24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Email: jpowers@madisoncity.k12.al.us</a:t>
            </a:r>
            <a:endParaRPr sz="2400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80" name="Google Shape;8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6325" y="5117525"/>
            <a:ext cx="2000125" cy="159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63400" y="0"/>
            <a:ext cx="4328600" cy="43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234800" y="4218550"/>
            <a:ext cx="3957202" cy="263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"/>
          <p:cNvSpPr txBox="1"/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</a:pPr>
            <a:r>
              <a:rPr i="0" lang="en-US" sz="7200" u="none" cap="none" strike="noStrike">
                <a:latin typeface="Anton"/>
                <a:ea typeface="Anton"/>
                <a:cs typeface="Anton"/>
                <a:sym typeface="Anton"/>
              </a:rPr>
              <a:t>PURPOSE &amp; FOCUS</a:t>
            </a:r>
            <a:endParaRPr i="0" sz="7200" u="none" cap="none" strike="noStrike"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88" name="Google Shape;88;p2"/>
          <p:cNvSpPr txBox="1"/>
          <p:nvPr>
            <p:ph idx="1" type="body"/>
          </p:nvPr>
        </p:nvSpPr>
        <p:spPr>
          <a:xfrm>
            <a:off x="1462273" y="1946333"/>
            <a:ext cx="10058400" cy="40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rPr b="1" lang="en-US" sz="2800">
                <a:latin typeface="Alegreya"/>
                <a:ea typeface="Alegreya"/>
                <a:cs typeface="Alegreya"/>
                <a:sym typeface="Alegreya"/>
              </a:rPr>
              <a:t>LIFE PE- Lifelong Individualized Fitness Education</a:t>
            </a:r>
            <a:endParaRPr b="1" sz="2800">
              <a:latin typeface="Alegreya"/>
              <a:ea typeface="Alegreya"/>
              <a:cs typeface="Alegreya"/>
              <a:sym typeface="Alegreya"/>
            </a:endParaRPr>
          </a:p>
          <a:p>
            <a:pPr indent="-4064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legreya"/>
              <a:buChar char="▪"/>
            </a:pPr>
            <a:r>
              <a:rPr lang="en-US" sz="2800">
                <a:latin typeface="Alegreya"/>
                <a:ea typeface="Alegreya"/>
                <a:cs typeface="Alegreya"/>
                <a:sym typeface="Alegreya"/>
              </a:rPr>
              <a:t>To Educate &amp; Promote Physical Literacy for a Lifetime of Healthy Living</a:t>
            </a:r>
            <a:endParaRPr sz="2800">
              <a:latin typeface="Alegreya"/>
              <a:ea typeface="Alegreya"/>
              <a:cs typeface="Alegreya"/>
              <a:sym typeface="Alegreya"/>
            </a:endParaRPr>
          </a:p>
          <a:p>
            <a:pPr indent="-3683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Font typeface="Alegreya"/>
              <a:buChar char="▪"/>
            </a:pPr>
            <a:r>
              <a:rPr lang="en-US" sz="2200">
                <a:latin typeface="Alegreya"/>
                <a:ea typeface="Alegreya"/>
                <a:cs typeface="Alegreya"/>
                <a:sym typeface="Alegreya"/>
              </a:rPr>
              <a:t>Physical Literacy Involves Having Knowledge, Skills, and Confidence to Enjoy a Lifetime of Healthy Living</a:t>
            </a:r>
            <a:endParaRPr sz="2200">
              <a:latin typeface="Alegreya"/>
              <a:ea typeface="Alegreya"/>
              <a:cs typeface="Alegreya"/>
              <a:sym typeface="Alegreya"/>
            </a:endParaRPr>
          </a:p>
          <a:p>
            <a:pPr indent="-74928" lvl="0" marL="182880" marR="0" rtl="0" algn="l">
              <a:lnSpc>
                <a:spcPct val="90000"/>
              </a:lnSpc>
              <a:spcBef>
                <a:spcPts val="1200"/>
              </a:spcBef>
              <a:spcAft>
                <a:spcPts val="2100"/>
              </a:spcAft>
              <a:buClr>
                <a:srgbClr val="9E3611"/>
              </a:buClr>
              <a:buSzPts val="17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89" name="Google Shape;8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98972" y="1"/>
            <a:ext cx="2143549" cy="171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"/>
          <p:cNvSpPr txBox="1"/>
          <p:nvPr>
            <p:ph type="title"/>
          </p:nvPr>
        </p:nvSpPr>
        <p:spPr>
          <a:xfrm>
            <a:off x="576448" y="-140318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</a:pPr>
            <a:r>
              <a:rPr i="0" lang="en-US" sz="7200" u="none" cap="none" strike="noStrike">
                <a:latin typeface="Anton"/>
                <a:ea typeface="Anton"/>
                <a:cs typeface="Anton"/>
                <a:sym typeface="Anton"/>
              </a:rPr>
              <a:t>COURSE OUTLINE</a:t>
            </a:r>
            <a:endParaRPr i="0" sz="7200" u="none" cap="none" strike="noStrike"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95" name="Google Shape;95;p3"/>
          <p:cNvSpPr txBox="1"/>
          <p:nvPr>
            <p:ph idx="1" type="body"/>
          </p:nvPr>
        </p:nvSpPr>
        <p:spPr>
          <a:xfrm>
            <a:off x="166625" y="1703075"/>
            <a:ext cx="1847100" cy="191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This course will involve a daily </a:t>
            </a:r>
            <a:r>
              <a:rPr b="1"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“PA”</a:t>
            </a: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 or physical activity component. </a:t>
            </a:r>
            <a:endParaRPr i="0" sz="1600" u="none" cap="none" strike="noStrike">
              <a:solidFill>
                <a:schemeClr val="dk1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Alegreya"/>
              <a:ea typeface="Alegreya"/>
              <a:cs typeface="Alegreya"/>
              <a:sym typeface="Alegreya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Students will also have a content</a:t>
            </a:r>
            <a:r>
              <a:rPr lang="en-US" sz="1600">
                <a:latin typeface="Alegreya"/>
                <a:ea typeface="Alegreya"/>
                <a:cs typeface="Alegreya"/>
                <a:sym typeface="Alegreya"/>
              </a:rPr>
              <a:t> </a:t>
            </a: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knowledge component consisting of assignments</a:t>
            </a:r>
            <a:r>
              <a:rPr lang="en-US" sz="1600">
                <a:latin typeface="Alegreya"/>
                <a:ea typeface="Alegreya"/>
                <a:cs typeface="Alegreya"/>
                <a:sym typeface="Alegreya"/>
              </a:rPr>
              <a:t>, </a:t>
            </a: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article</a:t>
            </a:r>
            <a:r>
              <a:rPr lang="en-US" sz="1600">
                <a:latin typeface="Alegreya"/>
                <a:ea typeface="Alegreya"/>
                <a:cs typeface="Alegreya"/>
                <a:sym typeface="Alegreya"/>
              </a:rPr>
              <a:t>s, &amp; </a:t>
            </a:r>
            <a:r>
              <a:rPr i="0" lang="en-US" sz="16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videos related to physical activity, fitness</a:t>
            </a:r>
            <a:r>
              <a:rPr lang="en-US" sz="1600">
                <a:latin typeface="Alegreya"/>
                <a:ea typeface="Alegreya"/>
                <a:cs typeface="Alegreya"/>
                <a:sym typeface="Alegreya"/>
              </a:rPr>
              <a:t>, and health.</a:t>
            </a:r>
            <a:endParaRPr sz="1600">
              <a:latin typeface="Alegreya"/>
              <a:ea typeface="Alegreya"/>
              <a:cs typeface="Alegreya"/>
              <a:sym typeface="Alegreya"/>
            </a:endParaRPr>
          </a:p>
          <a:p>
            <a:pPr indent="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1600">
              <a:latin typeface="Alegreya"/>
              <a:ea typeface="Alegreya"/>
              <a:cs typeface="Alegreya"/>
              <a:sym typeface="Alegreya"/>
            </a:endParaRPr>
          </a:p>
        </p:txBody>
      </p:sp>
      <p:pic>
        <p:nvPicPr>
          <p:cNvPr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13275" y="0"/>
            <a:ext cx="2129251" cy="170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3"/>
          <p:cNvPicPr preferRelativeResize="0"/>
          <p:nvPr/>
        </p:nvPicPr>
        <p:blipFill rotWithShape="1">
          <a:blip r:embed="rId4">
            <a:alphaModFix/>
          </a:blip>
          <a:srcRect b="0" l="0" r="0" t="3883"/>
          <a:stretch/>
        </p:blipFill>
        <p:spPr>
          <a:xfrm>
            <a:off x="2208075" y="1298875"/>
            <a:ext cx="7610849" cy="5501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61348" y="-123868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</a:pPr>
            <a:r>
              <a:rPr i="0" lang="en-US" sz="7200" u="none" cap="none" strike="noStrike">
                <a:latin typeface="Anton"/>
                <a:ea typeface="Anton"/>
                <a:cs typeface="Anton"/>
                <a:sym typeface="Anton"/>
              </a:rPr>
              <a:t>EXPECTATIONS</a:t>
            </a:r>
            <a:endParaRPr i="0" sz="7200" u="none" cap="none" strike="noStrike"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1066792" y="5177928"/>
            <a:ext cx="10745100" cy="9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98972" y="1"/>
            <a:ext cx="2143549" cy="1714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3492600" y="1571925"/>
            <a:ext cx="5206800" cy="55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1275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Font typeface="Lora"/>
              <a:buChar char="▪"/>
            </a:pPr>
            <a:r>
              <a:rPr lang="en-US" sz="2900">
                <a:latin typeface="Lora"/>
                <a:ea typeface="Lora"/>
                <a:cs typeface="Lora"/>
                <a:sym typeface="Lora"/>
              </a:rPr>
              <a:t>Biggest expectation is </a:t>
            </a:r>
            <a:r>
              <a:rPr lang="en-US" sz="2900" u="sng">
                <a:latin typeface="Lora"/>
                <a:ea typeface="Lora"/>
                <a:cs typeface="Lora"/>
                <a:sym typeface="Lora"/>
              </a:rPr>
              <a:t>PARTICIPATION</a:t>
            </a:r>
            <a:r>
              <a:rPr lang="en-US" sz="2900">
                <a:latin typeface="Lora"/>
                <a:ea typeface="Lora"/>
                <a:cs typeface="Lora"/>
                <a:sym typeface="Lora"/>
              </a:rPr>
              <a:t>!</a:t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-41275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Font typeface="Lora"/>
              <a:buChar char="▪"/>
            </a:pPr>
            <a:r>
              <a:rPr lang="en-US" sz="2900">
                <a:latin typeface="Lora"/>
                <a:ea typeface="Lora"/>
                <a:cs typeface="Lora"/>
                <a:sym typeface="Lora"/>
              </a:rPr>
              <a:t>Be Respectful to Everyone</a:t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-41275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Font typeface="Lora"/>
              <a:buChar char="▪"/>
            </a:pPr>
            <a:r>
              <a:rPr lang="en-US" sz="2900">
                <a:latin typeface="Lora"/>
                <a:ea typeface="Lora"/>
                <a:cs typeface="Lora"/>
                <a:sym typeface="Lora"/>
              </a:rPr>
              <a:t>Have A Good Attitude</a:t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-412750" lvl="0" marL="4572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900"/>
              <a:buFont typeface="Lora"/>
              <a:buChar char="▪"/>
            </a:pPr>
            <a:r>
              <a:rPr lang="en-US" sz="2900">
                <a:latin typeface="Lora"/>
                <a:ea typeface="Lora"/>
                <a:cs typeface="Lora"/>
                <a:sym typeface="Lora"/>
              </a:rPr>
              <a:t>PARTICIPATE</a:t>
            </a:r>
            <a:endParaRPr sz="2900">
              <a:latin typeface="Lora"/>
              <a:ea typeface="Lora"/>
              <a:cs typeface="Lora"/>
              <a:sym typeface="Lora"/>
            </a:endParaRPr>
          </a:p>
          <a:p>
            <a:pPr indent="0" lvl="0" marL="9144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2900"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"/>
          <p:cNvSpPr txBox="1"/>
          <p:nvPr>
            <p:ph type="title"/>
          </p:nvPr>
        </p:nvSpPr>
        <p:spPr>
          <a:xfrm>
            <a:off x="834273" y="105157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</a:pPr>
            <a:r>
              <a:rPr i="0" lang="en-US" sz="7200" u="none" cap="none" strike="noStrike">
                <a:latin typeface="Anton"/>
                <a:ea typeface="Anton"/>
                <a:cs typeface="Anton"/>
                <a:sym typeface="Anton"/>
              </a:rPr>
              <a:t>GRADING</a:t>
            </a:r>
            <a:endParaRPr i="0" sz="7200" u="none" cap="none" strike="noStrike"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111" name="Google Shape;111;p7"/>
          <p:cNvSpPr txBox="1"/>
          <p:nvPr>
            <p:ph idx="1" type="body"/>
          </p:nvPr>
        </p:nvSpPr>
        <p:spPr>
          <a:xfrm>
            <a:off x="834275" y="1597600"/>
            <a:ext cx="5320200" cy="39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b="1" sz="2500" u="sng">
              <a:latin typeface="Alegreya"/>
              <a:ea typeface="Alegreya"/>
              <a:cs typeface="Alegreya"/>
              <a:sym typeface="Alegreya"/>
            </a:endParaRPr>
          </a:p>
          <a:p>
            <a:pPr indent="-120650" lvl="0" marL="18288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900"/>
              <a:buFont typeface="Noto Sans Symbols"/>
              <a:buChar char="▪"/>
            </a:pPr>
            <a:r>
              <a:rPr b="1"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Participation</a:t>
            </a:r>
            <a:endParaRPr i="0" sz="2500" u="none" cap="none" strike="noStrike">
              <a:solidFill>
                <a:schemeClr val="dk1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-4445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5818E"/>
              </a:buClr>
              <a:buSzPts val="3400"/>
              <a:buFont typeface="Noto Sans Symbols"/>
              <a:buChar char="▪"/>
            </a:pPr>
            <a:r>
              <a:rPr i="0" lang="en-US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(</a:t>
            </a:r>
            <a:r>
              <a:rPr lang="en-US">
                <a:latin typeface="Alegreya"/>
                <a:ea typeface="Alegreya"/>
                <a:cs typeface="Alegreya"/>
                <a:sym typeface="Alegreya"/>
              </a:rPr>
              <a:t>Fitness Workouts, Physical Activities) </a:t>
            </a:r>
            <a:r>
              <a:rPr lang="en-US" sz="2500">
                <a:latin typeface="Alegreya"/>
                <a:ea typeface="Alegreya"/>
                <a:cs typeface="Alegreya"/>
                <a:sym typeface="Alegreya"/>
              </a:rPr>
              <a:t>70</a:t>
            </a:r>
            <a:r>
              <a:rPr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%</a:t>
            </a:r>
            <a:endParaRPr i="0" sz="2500" u="none" cap="none" strike="noStrike">
              <a:solidFill>
                <a:schemeClr val="dk1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-195575" lvl="3" marL="100583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Impact"/>
              <a:buChar char="▪"/>
            </a:pPr>
            <a:r>
              <a:rPr i="1" lang="en-US" sz="1400">
                <a:latin typeface="Impact"/>
                <a:ea typeface="Impact"/>
                <a:cs typeface="Impact"/>
                <a:sym typeface="Impact"/>
              </a:rPr>
              <a:t>Mondays-Friday</a:t>
            </a:r>
            <a:endParaRPr i="1" sz="2000">
              <a:latin typeface="Arial"/>
              <a:ea typeface="Arial"/>
              <a:cs typeface="Arial"/>
              <a:sym typeface="Arial"/>
            </a:endParaRPr>
          </a:p>
          <a:p>
            <a:pPr indent="-120650" lvl="0" marL="18288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1900"/>
              <a:buFont typeface="Noto Sans Symbols"/>
              <a:buChar char="▪"/>
            </a:pPr>
            <a:r>
              <a:rPr b="1"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Content Know</a:t>
            </a:r>
            <a:r>
              <a:rPr b="1" lang="en-US" sz="2500">
                <a:latin typeface="Alegreya"/>
                <a:ea typeface="Alegreya"/>
                <a:cs typeface="Alegreya"/>
                <a:sym typeface="Alegreya"/>
              </a:rPr>
              <a:t>ledge</a:t>
            </a:r>
            <a:r>
              <a:rPr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 </a:t>
            </a:r>
            <a:endParaRPr i="0" sz="2500" u="none" cap="none" strike="noStrike">
              <a:solidFill>
                <a:schemeClr val="dk1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-444500" lvl="1" marL="9144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5818E"/>
              </a:buClr>
              <a:buSzPts val="3400"/>
              <a:buFont typeface="Noto Sans Symbols"/>
              <a:buChar char="▪"/>
            </a:pPr>
            <a:r>
              <a:rPr i="0" lang="en-US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(Assignments, Articles</a:t>
            </a:r>
            <a:r>
              <a:rPr lang="en-US">
                <a:latin typeface="Alegreya"/>
                <a:ea typeface="Alegreya"/>
                <a:cs typeface="Alegreya"/>
                <a:sym typeface="Alegreya"/>
              </a:rPr>
              <a:t>, </a:t>
            </a:r>
            <a:r>
              <a:rPr i="0" lang="en-US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Videos, Discussion)</a:t>
            </a:r>
            <a:r>
              <a:rPr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- </a:t>
            </a:r>
            <a:r>
              <a:rPr lang="en-US" sz="2500">
                <a:latin typeface="Alegreya"/>
                <a:ea typeface="Alegreya"/>
                <a:cs typeface="Alegreya"/>
                <a:sym typeface="Alegreya"/>
              </a:rPr>
              <a:t>30</a:t>
            </a:r>
            <a:r>
              <a:rPr i="0" lang="en-US" sz="2500" u="none" cap="none" strike="noStrike">
                <a:solidFill>
                  <a:schemeClr val="dk1"/>
                </a:solidFill>
                <a:latin typeface="Alegreya"/>
                <a:ea typeface="Alegreya"/>
                <a:cs typeface="Alegreya"/>
                <a:sym typeface="Alegreya"/>
              </a:rPr>
              <a:t>%</a:t>
            </a:r>
            <a:endParaRPr i="0" sz="2500" u="none" cap="none" strike="noStrike">
              <a:solidFill>
                <a:schemeClr val="dk1"/>
              </a:solidFill>
              <a:latin typeface="Alegreya"/>
              <a:ea typeface="Alegreya"/>
              <a:cs typeface="Alegreya"/>
              <a:sym typeface="Alegreya"/>
            </a:endParaRPr>
          </a:p>
          <a:p>
            <a:pPr indent="-195576" lvl="3" marL="1005837" marR="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rgbClr val="F1C232"/>
              </a:buClr>
              <a:buSzPts val="1400"/>
              <a:buFont typeface="Impact"/>
              <a:buChar char="▪"/>
            </a:pPr>
            <a:r>
              <a:rPr i="1" lang="en-US" sz="1400">
                <a:latin typeface="Impact"/>
                <a:ea typeface="Impact"/>
                <a:cs typeface="Impact"/>
                <a:sym typeface="Impact"/>
              </a:rPr>
              <a:t>Fridays </a:t>
            </a:r>
            <a:endParaRPr i="1" sz="1400">
              <a:latin typeface="Impact"/>
              <a:ea typeface="Impact"/>
              <a:cs typeface="Impact"/>
              <a:sym typeface="Impact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SzPts val="1700"/>
              <a:buNone/>
            </a:pPr>
            <a:r>
              <a:t/>
            </a:r>
            <a:endParaRPr sz="3200"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id="112" name="Google Shape;11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98972" y="1"/>
            <a:ext cx="2143549" cy="1714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7"/>
          <p:cNvSpPr txBox="1"/>
          <p:nvPr/>
        </p:nvSpPr>
        <p:spPr>
          <a:xfrm>
            <a:off x="2268500" y="5385875"/>
            <a:ext cx="7661100" cy="13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lang="en-US" sz="3800">
                <a:solidFill>
                  <a:schemeClr val="dk1"/>
                </a:solidFill>
                <a:latin typeface="Impact"/>
                <a:ea typeface="Impact"/>
                <a:cs typeface="Impact"/>
                <a:sym typeface="Impact"/>
              </a:rPr>
              <a:t>Grades will be in Powerschool!!!</a:t>
            </a:r>
            <a:endParaRPr b="0" i="0" sz="2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e5bf79f03_1_10"/>
          <p:cNvSpPr txBox="1"/>
          <p:nvPr>
            <p:ph type="title"/>
          </p:nvPr>
        </p:nvSpPr>
        <p:spPr>
          <a:xfrm>
            <a:off x="233798" y="160832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1900" lIns="121900" spcFirstLastPara="1" rIns="121900" wrap="square" tIns="1219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Rokkitt"/>
              <a:buNone/>
            </a:pPr>
            <a:r>
              <a:rPr lang="en-US" sz="6500">
                <a:latin typeface="Anton"/>
                <a:ea typeface="Anton"/>
                <a:cs typeface="Anton"/>
                <a:sym typeface="Anton"/>
              </a:rPr>
              <a:t>Schedule &amp; Office Hours</a:t>
            </a:r>
            <a:endParaRPr sz="6500">
              <a:latin typeface="Anton"/>
              <a:ea typeface="Anton"/>
              <a:cs typeface="Anton"/>
              <a:sym typeface="Anto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None/>
            </a:pPr>
            <a:r>
              <a:t/>
            </a:r>
            <a:endParaRPr sz="4700"/>
          </a:p>
        </p:txBody>
      </p:sp>
      <p:graphicFrame>
        <p:nvGraphicFramePr>
          <p:cNvPr id="120" name="Google Shape;120;g8e5bf79f03_1_10"/>
          <p:cNvGraphicFramePr/>
          <p:nvPr/>
        </p:nvGraphicFramePr>
        <p:xfrm>
          <a:off x="925775" y="21831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{6041AE84-F697-47F6-BACD-3DF2C8E78FE6}</a:tableStyleId>
              </a:tblPr>
              <a:tblGrid>
                <a:gridCol w="2496800"/>
                <a:gridCol w="2509350"/>
              </a:tblGrid>
              <a:tr h="1010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1st Block</a:t>
                      </a:r>
                      <a:endParaRPr sz="2400" u="none" cap="none" strike="noStrike">
                        <a:solidFill>
                          <a:srgbClr val="FFFFFF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CC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LIFE PE</a:t>
                      </a:r>
                      <a:endParaRPr sz="2100" u="none" cap="none" strike="noStrike">
                        <a:solidFill>
                          <a:srgbClr val="CC00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CC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8:15- 9:51</a:t>
                      </a:r>
                      <a:endParaRPr sz="2100" u="none" cap="none" strike="noStrike">
                        <a:solidFill>
                          <a:srgbClr val="CC00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/>
                </a:tc>
              </a:tr>
              <a:tr h="90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2nd Block</a:t>
                      </a:r>
                      <a:endParaRPr sz="2400" u="none" cap="none" strike="noStrike">
                        <a:solidFill>
                          <a:srgbClr val="FFFFFF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>
                          <a:solidFill>
                            <a:srgbClr val="CC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Health Education</a:t>
                      </a:r>
                      <a:endParaRPr sz="2100" u="none" cap="none" strike="noStrike">
                        <a:solidFill>
                          <a:srgbClr val="CC00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/>
                </a:tc>
              </a:tr>
              <a:tr h="90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3rd Block</a:t>
                      </a:r>
                      <a:endParaRPr sz="2400" u="none" cap="none" strike="noStrike">
                        <a:solidFill>
                          <a:srgbClr val="FFFFFF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>
                          <a:solidFill>
                            <a:srgbClr val="CC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Office Hours</a:t>
                      </a:r>
                      <a:endParaRPr sz="2100" u="none" cap="none" strike="noStrike">
                        <a:solidFill>
                          <a:srgbClr val="CC00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/>
                </a:tc>
              </a:tr>
              <a:tr h="90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en-US" sz="2400" u="none" cap="none" strike="noStrike">
                          <a:solidFill>
                            <a:srgbClr val="FFFFFF"/>
                          </a:solidFill>
                          <a:latin typeface="Impact"/>
                          <a:ea typeface="Impact"/>
                          <a:cs typeface="Impact"/>
                          <a:sym typeface="Impact"/>
                        </a:rPr>
                        <a:t>4th Block</a:t>
                      </a:r>
                      <a:endParaRPr sz="2400" u="none" cap="none" strike="noStrike">
                        <a:solidFill>
                          <a:srgbClr val="FFFFFF"/>
                        </a:solidFill>
                        <a:latin typeface="Impact"/>
                        <a:ea typeface="Impact"/>
                        <a:cs typeface="Impact"/>
                        <a:sym typeface="Impact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00"/>
                        <a:buFont typeface="Arial"/>
                        <a:buNone/>
                      </a:pPr>
                      <a:r>
                        <a:rPr lang="en-US" sz="2100" u="none" cap="none" strike="noStrike">
                          <a:solidFill>
                            <a:srgbClr val="CC0000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Girls Basketball</a:t>
                      </a:r>
                      <a:endParaRPr sz="2100" u="none" cap="none" strike="noStrike">
                        <a:solidFill>
                          <a:srgbClr val="CC0000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1" name="Google Shape;121;g8e5bf79f03_1_10"/>
          <p:cNvSpPr txBox="1"/>
          <p:nvPr/>
        </p:nvSpPr>
        <p:spPr>
          <a:xfrm>
            <a:off x="2357475" y="1690500"/>
            <a:ext cx="30000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rPr>
              <a:t>Coach Powers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"/>
          <p:cNvSpPr txBox="1"/>
          <p:nvPr>
            <p:ph type="title"/>
          </p:nvPr>
        </p:nvSpPr>
        <p:spPr>
          <a:xfrm>
            <a:off x="-1091038" y="945937"/>
            <a:ext cx="10058400" cy="160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300"/>
              <a:buFont typeface="Rokkitt"/>
              <a:buNone/>
            </a:pPr>
            <a:r>
              <a:rPr b="1" lang="en-US" sz="9000">
                <a:latin typeface="Anton"/>
                <a:ea typeface="Anton"/>
                <a:cs typeface="Anton"/>
                <a:sym typeface="Anton"/>
              </a:rPr>
              <a:t>Contact Info</a:t>
            </a:r>
            <a:br>
              <a:rPr b="1" i="0" lang="en-US" sz="9000" u="none" cap="none" strike="noStrike">
                <a:latin typeface="Anton"/>
                <a:ea typeface="Anton"/>
                <a:cs typeface="Anton"/>
                <a:sym typeface="Anton"/>
              </a:rPr>
            </a:br>
            <a:endParaRPr b="1" i="0" sz="9000" u="none" cap="none" strike="noStrike">
              <a:latin typeface="Anton"/>
              <a:ea typeface="Anton"/>
              <a:cs typeface="Anton"/>
              <a:sym typeface="Anton"/>
            </a:endParaRPr>
          </a:p>
        </p:txBody>
      </p:sp>
      <p:pic>
        <p:nvPicPr>
          <p:cNvPr id="127" name="Google Shape;127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71097" y="3909051"/>
            <a:ext cx="2143549" cy="1714499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8"/>
          <p:cNvSpPr txBox="1"/>
          <p:nvPr/>
        </p:nvSpPr>
        <p:spPr>
          <a:xfrm>
            <a:off x="1595600" y="1881975"/>
            <a:ext cx="7855200" cy="91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Feel free to email me anytime </a:t>
            </a:r>
            <a:r>
              <a:rPr b="0" i="0" lang="en-US" sz="2200" u="sng" cap="none" strike="noStrike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jpowers@madisoncity.k12.al.us</a:t>
            </a:r>
            <a:endParaRPr b="0" i="0" sz="2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Office Number- </a:t>
            </a:r>
            <a:r>
              <a:rPr b="0" i="0" lang="en-US" sz="2550" u="none" cap="none" strike="noStrike">
                <a:solidFill>
                  <a:srgbClr val="FFFFFF"/>
                </a:solidFill>
                <a:latin typeface="Lora"/>
                <a:ea typeface="Lora"/>
                <a:cs typeface="Lora"/>
                <a:sym typeface="Lora"/>
              </a:rPr>
              <a:t>256-772-2547</a:t>
            </a:r>
            <a:endParaRPr b="0" i="0" sz="2550" u="none" cap="none" strike="noStrike">
              <a:solidFill>
                <a:srgbClr val="FFFFFF"/>
              </a:solidFill>
              <a:latin typeface="Lora"/>
              <a:ea typeface="Lora"/>
              <a:cs typeface="Lora"/>
              <a:sym typeface="Lora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lue &amp; Gold">
  <a:themeElements>
    <a:clrScheme name="Blue &amp; Gold">
      <a:dk1>
        <a:srgbClr val="FFFFFF"/>
      </a:dk1>
      <a:lt1>
        <a:srgbClr val="01AFD1"/>
      </a:lt1>
      <a:dk2>
        <a:srgbClr val="1E2D31"/>
      </a:dk2>
      <a:lt2>
        <a:srgbClr val="BFC7CA"/>
      </a:lt2>
      <a:accent1>
        <a:srgbClr val="006F85"/>
      </a:accent1>
      <a:accent2>
        <a:srgbClr val="AF4345"/>
      </a:accent2>
      <a:accent3>
        <a:srgbClr val="47D06A"/>
      </a:accent3>
      <a:accent4>
        <a:srgbClr val="F58F8F"/>
      </a:accent4>
      <a:accent5>
        <a:srgbClr val="F6CD4C"/>
      </a:accent5>
      <a:accent6>
        <a:srgbClr val="F8E71C"/>
      </a:accent6>
      <a:hlink>
        <a:srgbClr val="F6CD4C"/>
      </a:hlink>
      <a:folHlink>
        <a:srgbClr val="F6CD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