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fwddOfAvAGAAIphRDjl7yDXxE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041AE84-F697-47F6-BACD-3DF2C8E78FE6}">
  <a:tblStyle styleId="{6041AE84-F697-47F6-BACD-3DF2C8E78FE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6" name="Google Shape;7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e5bf79f03_1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8e5bf79f03_1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g8e5bf79f03_1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/>
          <p:nvPr/>
        </p:nvSpPr>
        <p:spPr>
          <a:xfrm>
            <a:off x="782294" y="0"/>
            <a:ext cx="106275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0"/>
          <p:cNvSpPr/>
          <p:nvPr/>
        </p:nvSpPr>
        <p:spPr>
          <a:xfrm>
            <a:off x="782294" y="6769200"/>
            <a:ext cx="106275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6;p10"/>
          <p:cNvCxnSpPr/>
          <p:nvPr/>
        </p:nvCxnSpPr>
        <p:spPr>
          <a:xfrm>
            <a:off x="977625" y="2980467"/>
            <a:ext cx="513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10"/>
          <p:cNvSpPr txBox="1"/>
          <p:nvPr>
            <p:ph type="ctrTitle"/>
          </p:nvPr>
        </p:nvSpPr>
        <p:spPr>
          <a:xfrm>
            <a:off x="539175" y="372900"/>
            <a:ext cx="10524000" cy="24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b="0" sz="9600">
                <a:latin typeface="Anton"/>
                <a:ea typeface="Anton"/>
                <a:cs typeface="Anton"/>
                <a:sym typeface="Anton"/>
              </a:defRPr>
            </a:lvl1pPr>
            <a:lvl2pPr lvl="1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8" name="Google Shape;18;p10"/>
          <p:cNvSpPr txBox="1"/>
          <p:nvPr>
            <p:ph idx="1" type="subTitle"/>
          </p:nvPr>
        </p:nvSpPr>
        <p:spPr>
          <a:xfrm>
            <a:off x="840800" y="4304500"/>
            <a:ext cx="10524000" cy="1698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1pPr>
            <a:lvl2pPr lvl="1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2pPr>
            <a:lvl3pPr lvl="2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3pPr>
            <a:lvl4pPr lvl="3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4pPr>
            <a:lvl5pPr lvl="4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5pPr>
            <a:lvl6pPr lvl="5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6pPr>
            <a:lvl7pPr lvl="6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7pPr>
            <a:lvl8pPr lvl="7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8pPr>
            <a:lvl9pPr lvl="8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  <a:defRPr sz="32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9" name="Google Shape;19;p1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_ONLY">
  <p:cSld name="CAPTION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426000" y="5640767"/>
            <a:ext cx="7998300" cy="79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65" name="Google Shape;65;p1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_NUMBER">
  <p:cSld name="BIG_NUMB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0"/>
          <p:cNvSpPr/>
          <p:nvPr/>
        </p:nvSpPr>
        <p:spPr>
          <a:xfrm>
            <a:off x="782294" y="0"/>
            <a:ext cx="106275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0"/>
          <p:cNvSpPr/>
          <p:nvPr/>
        </p:nvSpPr>
        <p:spPr>
          <a:xfrm>
            <a:off x="782294" y="6769200"/>
            <a:ext cx="106275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0"/>
          <p:cNvSpPr txBox="1"/>
          <p:nvPr>
            <p:ph hasCustomPrompt="1" type="title"/>
          </p:nvPr>
        </p:nvSpPr>
        <p:spPr>
          <a:xfrm>
            <a:off x="782300" y="1805050"/>
            <a:ext cx="10627500" cy="205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0"/>
              <a:buNone/>
              <a:defRPr sz="144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>
            <a:off x="782300" y="3957850"/>
            <a:ext cx="10627500" cy="14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type="title"/>
          </p:nvPr>
        </p:nvSpPr>
        <p:spPr>
          <a:xfrm>
            <a:off x="1069848" y="484632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300"/>
              <a:buFont typeface="Rokkitt"/>
              <a:buNone/>
              <a:defRPr b="0" i="0" sz="5400" u="none" cap="none" strike="noStrike">
                <a:latin typeface="Rokkitt"/>
                <a:ea typeface="Rokkitt"/>
                <a:cs typeface="Rokkitt"/>
                <a:sym typeface="Rokkit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1800"/>
            </a:lvl9pPr>
          </a:lstStyle>
          <a:p/>
        </p:txBody>
      </p:sp>
      <p:sp>
        <p:nvSpPr>
          <p:cNvPr id="22" name="Google Shape;22;p11"/>
          <p:cNvSpPr txBox="1"/>
          <p:nvPr>
            <p:ph idx="1" type="body"/>
          </p:nvPr>
        </p:nvSpPr>
        <p:spPr>
          <a:xfrm>
            <a:off x="1069848" y="2121408"/>
            <a:ext cx="10058400" cy="4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36550" lvl="0" marL="457200" marR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25755" lvl="1" marL="914400" marR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9E3611"/>
              </a:buClr>
              <a:buSzPts val="153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14960" lvl="2" marL="1371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4960" lvl="3" marL="1828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4960" lvl="4" marL="22860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4960" lvl="5" marL="27432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4960" lvl="6" marL="3200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4959" lvl="7" marL="3657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4959" lvl="8" marL="4114800" marR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3" name="Google Shape;23;p11"/>
          <p:cNvSpPr txBox="1"/>
          <p:nvPr>
            <p:ph idx="10" type="dt"/>
          </p:nvPr>
        </p:nvSpPr>
        <p:spPr>
          <a:xfrm>
            <a:off x="7964424" y="6272784"/>
            <a:ext cx="327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4" name="Google Shape;24;p11"/>
          <p:cNvSpPr txBox="1"/>
          <p:nvPr>
            <p:ph idx="11" type="ftr"/>
          </p:nvPr>
        </p:nvSpPr>
        <p:spPr>
          <a:xfrm>
            <a:off x="1088136" y="6272784"/>
            <a:ext cx="632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5" name="Google Shape;25;p11"/>
          <p:cNvSpPr txBox="1"/>
          <p:nvPr>
            <p:ph idx="12" type="sldNum"/>
          </p:nvPr>
        </p:nvSpPr>
        <p:spPr>
          <a:xfrm>
            <a:off x="11311128" y="6272784"/>
            <a:ext cx="6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kkitt"/>
                <a:ea typeface="Rokkitt"/>
                <a:cs typeface="Rokkitt"/>
                <a:sym typeface="Rokkit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/>
          <p:nvPr/>
        </p:nvSpPr>
        <p:spPr>
          <a:xfrm>
            <a:off x="782294" y="6769200"/>
            <a:ext cx="106275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2"/>
          <p:cNvSpPr/>
          <p:nvPr/>
        </p:nvSpPr>
        <p:spPr>
          <a:xfrm>
            <a:off x="782294" y="0"/>
            <a:ext cx="106275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2"/>
          <p:cNvSpPr txBox="1"/>
          <p:nvPr>
            <p:ph type="title"/>
          </p:nvPr>
        </p:nvSpPr>
        <p:spPr>
          <a:xfrm>
            <a:off x="679400" y="2561800"/>
            <a:ext cx="108333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1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3"/>
          <p:cNvSpPr/>
          <p:nvPr/>
        </p:nvSpPr>
        <p:spPr>
          <a:xfrm>
            <a:off x="-167" y="6727600"/>
            <a:ext cx="12192000" cy="130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" name="Google Shape;33;p13"/>
          <p:cNvCxnSpPr/>
          <p:nvPr/>
        </p:nvCxnSpPr>
        <p:spPr>
          <a:xfrm>
            <a:off x="559233" y="1538926"/>
            <a:ext cx="513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4" name="Google Shape;34;p13"/>
          <p:cNvSpPr txBox="1"/>
          <p:nvPr>
            <p:ph type="title"/>
          </p:nvPr>
        </p:nvSpPr>
        <p:spPr>
          <a:xfrm>
            <a:off x="415600" y="496967"/>
            <a:ext cx="113607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415600" y="1890400"/>
            <a:ext cx="11360700" cy="42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TWO_COLUMNS" type="twoColTx">
  <p:cSld name="TITLE_AND_TWO_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14"/>
          <p:cNvCxnSpPr/>
          <p:nvPr/>
        </p:nvCxnSpPr>
        <p:spPr>
          <a:xfrm>
            <a:off x="559233" y="1538926"/>
            <a:ext cx="513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14"/>
          <p:cNvSpPr txBox="1"/>
          <p:nvPr>
            <p:ph type="title"/>
          </p:nvPr>
        </p:nvSpPr>
        <p:spPr>
          <a:xfrm>
            <a:off x="415600" y="496967"/>
            <a:ext cx="113607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" type="body"/>
          </p:nvPr>
        </p:nvSpPr>
        <p:spPr>
          <a:xfrm>
            <a:off x="415600" y="1890600"/>
            <a:ext cx="5333100" cy="42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1" name="Google Shape;41;p14"/>
          <p:cNvSpPr txBox="1"/>
          <p:nvPr>
            <p:ph idx="2" type="body"/>
          </p:nvPr>
        </p:nvSpPr>
        <p:spPr>
          <a:xfrm>
            <a:off x="6443200" y="1890600"/>
            <a:ext cx="5333100" cy="42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2" name="Google Shape;42;p1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/>
          <p:nvPr>
            <p:ph type="title"/>
          </p:nvPr>
        </p:nvSpPr>
        <p:spPr>
          <a:xfrm>
            <a:off x="415600" y="496967"/>
            <a:ext cx="113607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_COLUMN_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Google Shape;47;p16"/>
          <p:cNvCxnSpPr/>
          <p:nvPr/>
        </p:nvCxnSpPr>
        <p:spPr>
          <a:xfrm>
            <a:off x="548058" y="1890363"/>
            <a:ext cx="513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16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49" name="Google Shape;49;p16"/>
          <p:cNvSpPr txBox="1"/>
          <p:nvPr>
            <p:ph idx="1" type="body"/>
          </p:nvPr>
        </p:nvSpPr>
        <p:spPr>
          <a:xfrm>
            <a:off x="415600" y="2187133"/>
            <a:ext cx="3744000" cy="3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50" name="Google Shape;50;p1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_POINT">
  <p:cSld name="MAIN_POI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7"/>
          <p:cNvSpPr/>
          <p:nvPr/>
        </p:nvSpPr>
        <p:spPr>
          <a:xfrm>
            <a:off x="782294" y="0"/>
            <a:ext cx="106275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7"/>
          <p:cNvSpPr/>
          <p:nvPr/>
        </p:nvSpPr>
        <p:spPr>
          <a:xfrm>
            <a:off x="782294" y="6769200"/>
            <a:ext cx="106275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7"/>
          <p:cNvSpPr txBox="1"/>
          <p:nvPr>
            <p:ph type="title"/>
          </p:nvPr>
        </p:nvSpPr>
        <p:spPr>
          <a:xfrm>
            <a:off x="653667" y="701800"/>
            <a:ext cx="74916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55" name="Google Shape;55;p1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TITLE_AND_DESCRIPTION">
  <p:cSld name="SECTION_TITLE_AND_DESCRI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8"/>
          <p:cNvSpPr/>
          <p:nvPr/>
        </p:nvSpPr>
        <p:spPr>
          <a:xfrm>
            <a:off x="6096000" y="-133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" name="Google Shape;58;p18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9" name="Google Shape;59;p18"/>
          <p:cNvSpPr txBox="1"/>
          <p:nvPr>
            <p:ph type="title"/>
          </p:nvPr>
        </p:nvSpPr>
        <p:spPr>
          <a:xfrm>
            <a:off x="354000" y="1446167"/>
            <a:ext cx="5393700" cy="22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60" name="Google Shape;60;p18"/>
          <p:cNvSpPr txBox="1"/>
          <p:nvPr>
            <p:ph idx="1" type="subTitle"/>
          </p:nvPr>
        </p:nvSpPr>
        <p:spPr>
          <a:xfrm>
            <a:off x="354000" y="3793600"/>
            <a:ext cx="5393700" cy="18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61" name="Google Shape;61;p18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●"/>
              <a:defRPr>
                <a:solidFill>
                  <a:schemeClr val="accent1"/>
                </a:solidFill>
              </a:defRPr>
            </a:lvl1pPr>
            <a:lvl2pPr indent="-34925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○"/>
              <a:defRPr>
                <a:solidFill>
                  <a:schemeClr val="accent1"/>
                </a:solidFill>
              </a:defRPr>
            </a:lvl2pPr>
            <a:lvl3pPr indent="-34925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■"/>
              <a:defRPr>
                <a:solidFill>
                  <a:schemeClr val="accent1"/>
                </a:solidFill>
              </a:defRPr>
            </a:lvl3pPr>
            <a:lvl4pPr indent="-34925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  <a:defRPr>
                <a:solidFill>
                  <a:schemeClr val="accent1"/>
                </a:solidFill>
              </a:defRPr>
            </a:lvl4pPr>
            <a:lvl5pPr indent="-34925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○"/>
              <a:defRPr>
                <a:solidFill>
                  <a:schemeClr val="accent1"/>
                </a:solidFill>
              </a:defRPr>
            </a:lvl5pPr>
            <a:lvl6pPr indent="-34925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■"/>
              <a:defRPr>
                <a:solidFill>
                  <a:schemeClr val="accent1"/>
                </a:solidFill>
              </a:defRPr>
            </a:lvl6pPr>
            <a:lvl7pPr indent="-34925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  <a:defRPr>
                <a:solidFill>
                  <a:schemeClr val="accent1"/>
                </a:solidFill>
              </a:defRPr>
            </a:lvl7pPr>
            <a:lvl8pPr indent="-34925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○"/>
              <a:defRPr>
                <a:solidFill>
                  <a:schemeClr val="accent1"/>
                </a:solidFill>
              </a:defRPr>
            </a:lvl8pPr>
            <a:lvl9pPr indent="-34925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accent1"/>
              </a:buClr>
              <a:buSzPts val="19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2" name="Google Shape;62;p1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rgbClr val="001D37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415600" y="496967"/>
            <a:ext cx="11360700" cy="8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415600" y="1890400"/>
            <a:ext cx="11360700" cy="42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○"/>
              <a:defRPr b="0" i="0" sz="19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■"/>
              <a:defRPr b="0" i="0" sz="19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●"/>
              <a:defRPr b="0" i="0" sz="19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○"/>
              <a:defRPr b="0" i="0" sz="19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■"/>
              <a:defRPr b="0" i="0" sz="19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●"/>
              <a:defRPr b="0" i="0" sz="19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Lato"/>
              <a:buChar char="○"/>
              <a:defRPr b="0" i="0" sz="19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900"/>
              <a:buFont typeface="Lato"/>
              <a:buChar char="■"/>
              <a:defRPr b="0" i="0" sz="19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hyperlink" Target="mailto:jpowers@madisoncity.k12.al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 txBox="1"/>
          <p:nvPr>
            <p:ph type="ctrTitle"/>
          </p:nvPr>
        </p:nvSpPr>
        <p:spPr>
          <a:xfrm>
            <a:off x="630100" y="217050"/>
            <a:ext cx="10524000" cy="24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400"/>
              <a:buFont typeface="Rokkitt"/>
              <a:buNone/>
            </a:pPr>
            <a:r>
              <a:rPr lang="en-US"/>
              <a:t>LIFE PE</a:t>
            </a:r>
            <a:endParaRPr i="0" u="none" cap="none" strike="noStrike"/>
          </a:p>
        </p:txBody>
      </p:sp>
      <p:sp>
        <p:nvSpPr>
          <p:cNvPr id="79" name="Google Shape;79;p1"/>
          <p:cNvSpPr txBox="1"/>
          <p:nvPr>
            <p:ph idx="1" type="subTitle"/>
          </p:nvPr>
        </p:nvSpPr>
        <p:spPr>
          <a:xfrm>
            <a:off x="630100" y="2269847"/>
            <a:ext cx="5656800" cy="9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3200"/>
              <a:buFont typeface="Noto Sans Symbols"/>
              <a:buNone/>
            </a:pPr>
            <a:r>
              <a:rPr i="0" lang="en-US" sz="4000" u="none" cap="none" strike="noStrike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rPr>
              <a:t>Coach Powers</a:t>
            </a:r>
            <a:r>
              <a:rPr lang="en-US" sz="40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rPr>
              <a:t> </a:t>
            </a:r>
            <a:endParaRPr sz="4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3200"/>
              <a:buFont typeface="Noto Sans Symbols"/>
              <a:buNone/>
            </a:pPr>
            <a:r>
              <a:t/>
            </a:r>
            <a:endParaRPr sz="4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3200"/>
              <a:buFont typeface="Noto Sans Symbols"/>
              <a:buNone/>
            </a:pPr>
            <a:r>
              <a:rPr lang="en-US" sz="2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Email: jpowers@madisoncity.k12.al.us</a:t>
            </a:r>
            <a:endParaRPr sz="24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80" name="Google Shape;8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6325" y="5117525"/>
            <a:ext cx="2000125" cy="159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63400" y="0"/>
            <a:ext cx="4328600" cy="43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34800" y="4218550"/>
            <a:ext cx="3957202" cy="263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300"/>
              <a:buFont typeface="Rokkitt"/>
              <a:buNone/>
            </a:pPr>
            <a:r>
              <a:rPr i="0" lang="en-US" sz="7200" u="none" cap="none" strike="noStrike">
                <a:latin typeface="Anton"/>
                <a:ea typeface="Anton"/>
                <a:cs typeface="Anton"/>
                <a:sym typeface="Anton"/>
              </a:rPr>
              <a:t>PURPOSE &amp; FOCUS</a:t>
            </a:r>
            <a:endParaRPr i="0" sz="7200" u="none" cap="none" strike="noStrike"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88" name="Google Shape;88;p2"/>
          <p:cNvSpPr txBox="1"/>
          <p:nvPr>
            <p:ph idx="1" type="body"/>
          </p:nvPr>
        </p:nvSpPr>
        <p:spPr>
          <a:xfrm>
            <a:off x="1462273" y="1946333"/>
            <a:ext cx="10058400" cy="4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b="1" lang="en-US" sz="2800">
                <a:latin typeface="Alegreya"/>
                <a:ea typeface="Alegreya"/>
                <a:cs typeface="Alegreya"/>
                <a:sym typeface="Alegreya"/>
              </a:rPr>
              <a:t>LIFE PE- Lifelong Individualized Fitness Education</a:t>
            </a:r>
            <a:endParaRPr b="1" sz="2800">
              <a:latin typeface="Alegreya"/>
              <a:ea typeface="Alegreya"/>
              <a:cs typeface="Alegreya"/>
              <a:sym typeface="Alegreya"/>
            </a:endParaRPr>
          </a:p>
          <a:p>
            <a:pPr indent="-4064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legreya"/>
              <a:buChar char="▪"/>
            </a:pPr>
            <a:r>
              <a:rPr lang="en-US" sz="2800">
                <a:latin typeface="Alegreya"/>
                <a:ea typeface="Alegreya"/>
                <a:cs typeface="Alegreya"/>
                <a:sym typeface="Alegreya"/>
              </a:rPr>
              <a:t>To Educate &amp; Promote Physical Literacy for a Lifetime of Healthy Living</a:t>
            </a:r>
            <a:endParaRPr sz="2800">
              <a:latin typeface="Alegreya"/>
              <a:ea typeface="Alegreya"/>
              <a:cs typeface="Alegreya"/>
              <a:sym typeface="Alegreya"/>
            </a:endParaRPr>
          </a:p>
          <a:p>
            <a:pPr indent="-3683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legreya"/>
              <a:buChar char="▪"/>
            </a:pPr>
            <a:r>
              <a:rPr lang="en-US" sz="2200">
                <a:latin typeface="Alegreya"/>
                <a:ea typeface="Alegreya"/>
                <a:cs typeface="Alegreya"/>
                <a:sym typeface="Alegreya"/>
              </a:rPr>
              <a:t>Physical Literacy Involves Having Knowledge, Skills, and Confidence to Enjoy a Lifetime of Healthy Living</a:t>
            </a:r>
            <a:endParaRPr sz="2200">
              <a:latin typeface="Alegreya"/>
              <a:ea typeface="Alegreya"/>
              <a:cs typeface="Alegreya"/>
              <a:sym typeface="Alegreya"/>
            </a:endParaRPr>
          </a:p>
          <a:p>
            <a:pPr indent="-74928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2100"/>
              </a:spcAft>
              <a:buClr>
                <a:srgbClr val="9E3611"/>
              </a:buClr>
              <a:buSzPts val="17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98972" y="1"/>
            <a:ext cx="2143549" cy="171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/>
          <p:nvPr>
            <p:ph type="title"/>
          </p:nvPr>
        </p:nvSpPr>
        <p:spPr>
          <a:xfrm>
            <a:off x="576448" y="-140318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300"/>
              <a:buFont typeface="Rokkitt"/>
              <a:buNone/>
            </a:pPr>
            <a:r>
              <a:rPr i="0" lang="en-US" sz="7200" u="none" cap="none" strike="noStrike">
                <a:latin typeface="Anton"/>
                <a:ea typeface="Anton"/>
                <a:cs typeface="Anton"/>
                <a:sym typeface="Anton"/>
              </a:rPr>
              <a:t>COURSE OUTLINE</a:t>
            </a:r>
            <a:endParaRPr i="0" sz="7200" u="none" cap="none" strike="noStrike"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95" name="Google Shape;95;p3"/>
          <p:cNvSpPr txBox="1"/>
          <p:nvPr>
            <p:ph idx="1" type="body"/>
          </p:nvPr>
        </p:nvSpPr>
        <p:spPr>
          <a:xfrm>
            <a:off x="166625" y="1703075"/>
            <a:ext cx="1847100" cy="19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600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This course will involve a daily </a:t>
            </a:r>
            <a:r>
              <a:rPr b="1" i="0" lang="en-US" sz="1600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“PA”</a:t>
            </a:r>
            <a:r>
              <a:rPr i="0" lang="en-US" sz="1600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 or physical activity component. </a:t>
            </a:r>
            <a:endParaRPr i="0" sz="1600" u="none" cap="none" strike="noStrike">
              <a:solidFill>
                <a:schemeClr val="dk1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600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Students will also have a content</a:t>
            </a:r>
            <a:r>
              <a:rPr lang="en-US" sz="1600">
                <a:latin typeface="Alegreya"/>
                <a:ea typeface="Alegreya"/>
                <a:cs typeface="Alegreya"/>
                <a:sym typeface="Alegreya"/>
              </a:rPr>
              <a:t> </a:t>
            </a:r>
            <a:r>
              <a:rPr i="0" lang="en-US" sz="1600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knowledge component consisting of assignments</a:t>
            </a:r>
            <a:r>
              <a:rPr lang="en-US" sz="1600">
                <a:latin typeface="Alegreya"/>
                <a:ea typeface="Alegreya"/>
                <a:cs typeface="Alegreya"/>
                <a:sym typeface="Alegreya"/>
              </a:rPr>
              <a:t>, </a:t>
            </a:r>
            <a:r>
              <a:rPr i="0" lang="en-US" sz="1600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article</a:t>
            </a:r>
            <a:r>
              <a:rPr lang="en-US" sz="1600">
                <a:latin typeface="Alegreya"/>
                <a:ea typeface="Alegreya"/>
                <a:cs typeface="Alegreya"/>
                <a:sym typeface="Alegreya"/>
              </a:rPr>
              <a:t>s, &amp; </a:t>
            </a:r>
            <a:r>
              <a:rPr i="0" lang="en-US" sz="1600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videos related to physical activity, fitness</a:t>
            </a:r>
            <a:r>
              <a:rPr lang="en-US" sz="1600">
                <a:latin typeface="Alegreya"/>
                <a:ea typeface="Alegreya"/>
                <a:cs typeface="Alegreya"/>
                <a:sym typeface="Alegreya"/>
              </a:rPr>
              <a:t>, and health.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</p:txBody>
      </p:sp>
      <p:pic>
        <p:nvPicPr>
          <p:cNvPr id="96" name="Google Shape;9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13275" y="0"/>
            <a:ext cx="2129251" cy="170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3"/>
          <p:cNvPicPr preferRelativeResize="0"/>
          <p:nvPr/>
        </p:nvPicPr>
        <p:blipFill rotWithShape="1">
          <a:blip r:embed="rId4">
            <a:alphaModFix/>
          </a:blip>
          <a:srcRect b="0" l="0" r="0" t="3883"/>
          <a:stretch/>
        </p:blipFill>
        <p:spPr>
          <a:xfrm>
            <a:off x="2208075" y="1298875"/>
            <a:ext cx="7610849" cy="5501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461348" y="-123868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300"/>
              <a:buFont typeface="Rokkitt"/>
              <a:buNone/>
            </a:pPr>
            <a:r>
              <a:rPr i="0" lang="en-US" sz="7200" u="none" cap="none" strike="noStrike">
                <a:latin typeface="Anton"/>
                <a:ea typeface="Anton"/>
                <a:cs typeface="Anton"/>
                <a:sym typeface="Anton"/>
              </a:rPr>
              <a:t>EXPECTATIONS</a:t>
            </a:r>
            <a:endParaRPr i="0" sz="7200" u="none" cap="none" strike="noStrike"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103" name="Google Shape;103;p4"/>
          <p:cNvSpPr txBox="1"/>
          <p:nvPr/>
        </p:nvSpPr>
        <p:spPr>
          <a:xfrm>
            <a:off x="1066792" y="5177928"/>
            <a:ext cx="10745100" cy="9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04" name="Google Shape;10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98972" y="1"/>
            <a:ext cx="2143549" cy="1714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4"/>
          <p:cNvSpPr txBox="1"/>
          <p:nvPr>
            <p:ph idx="1" type="body"/>
          </p:nvPr>
        </p:nvSpPr>
        <p:spPr>
          <a:xfrm>
            <a:off x="3492600" y="1571925"/>
            <a:ext cx="5206800" cy="55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2750" lvl="0" marL="4572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Font typeface="Lora"/>
              <a:buChar char="▪"/>
            </a:pPr>
            <a:r>
              <a:rPr lang="en-US" sz="2900">
                <a:latin typeface="Lora"/>
                <a:ea typeface="Lora"/>
                <a:cs typeface="Lora"/>
                <a:sym typeface="Lora"/>
              </a:rPr>
              <a:t>Biggest expectation is </a:t>
            </a:r>
            <a:r>
              <a:rPr lang="en-US" sz="2900" u="sng">
                <a:latin typeface="Lora"/>
                <a:ea typeface="Lora"/>
                <a:cs typeface="Lora"/>
                <a:sym typeface="Lora"/>
              </a:rPr>
              <a:t>PARTICIPATION</a:t>
            </a:r>
            <a:r>
              <a:rPr lang="en-US" sz="2900">
                <a:latin typeface="Lora"/>
                <a:ea typeface="Lora"/>
                <a:cs typeface="Lora"/>
                <a:sym typeface="Lora"/>
              </a:rPr>
              <a:t>!</a:t>
            </a:r>
            <a:endParaRPr sz="2900">
              <a:latin typeface="Lora"/>
              <a:ea typeface="Lora"/>
              <a:cs typeface="Lora"/>
              <a:sym typeface="Lora"/>
            </a:endParaRPr>
          </a:p>
          <a:p>
            <a:pPr indent="0" lvl="0" marL="4572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Lora"/>
              <a:ea typeface="Lora"/>
              <a:cs typeface="Lora"/>
              <a:sym typeface="Lora"/>
            </a:endParaRPr>
          </a:p>
          <a:p>
            <a:pPr indent="-412750" lvl="0" marL="4572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Font typeface="Lora"/>
              <a:buChar char="▪"/>
            </a:pPr>
            <a:r>
              <a:rPr lang="en-US" sz="2900">
                <a:latin typeface="Lora"/>
                <a:ea typeface="Lora"/>
                <a:cs typeface="Lora"/>
                <a:sym typeface="Lora"/>
              </a:rPr>
              <a:t>Be Respectful to Everyone</a:t>
            </a:r>
            <a:endParaRPr sz="2900">
              <a:latin typeface="Lora"/>
              <a:ea typeface="Lora"/>
              <a:cs typeface="Lora"/>
              <a:sym typeface="Lora"/>
            </a:endParaRPr>
          </a:p>
          <a:p>
            <a:pPr indent="0" lvl="0" marL="4572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Lora"/>
              <a:ea typeface="Lora"/>
              <a:cs typeface="Lora"/>
              <a:sym typeface="Lora"/>
            </a:endParaRPr>
          </a:p>
          <a:p>
            <a:pPr indent="-412750" lvl="0" marL="4572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Font typeface="Lora"/>
              <a:buChar char="▪"/>
            </a:pPr>
            <a:r>
              <a:rPr lang="en-US" sz="2900">
                <a:latin typeface="Lora"/>
                <a:ea typeface="Lora"/>
                <a:cs typeface="Lora"/>
                <a:sym typeface="Lora"/>
              </a:rPr>
              <a:t>Have A Good Attitude</a:t>
            </a:r>
            <a:endParaRPr sz="2900">
              <a:latin typeface="Lora"/>
              <a:ea typeface="Lora"/>
              <a:cs typeface="Lora"/>
              <a:sym typeface="Lora"/>
            </a:endParaRPr>
          </a:p>
          <a:p>
            <a:pPr indent="-412750" lvl="0" marL="4572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Font typeface="Lora"/>
              <a:buChar char="▪"/>
            </a:pPr>
            <a:r>
              <a:rPr lang="en-US" sz="2900">
                <a:latin typeface="Lora"/>
                <a:ea typeface="Lora"/>
                <a:cs typeface="Lora"/>
                <a:sym typeface="Lora"/>
              </a:rPr>
              <a:t>PARTICIPATE</a:t>
            </a:r>
            <a:endParaRPr sz="2900">
              <a:latin typeface="Lora"/>
              <a:ea typeface="Lora"/>
              <a:cs typeface="Lora"/>
              <a:sym typeface="Lora"/>
            </a:endParaRPr>
          </a:p>
          <a:p>
            <a:pPr indent="0" lvl="0" marL="9144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2900"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"/>
          <p:cNvSpPr txBox="1"/>
          <p:nvPr>
            <p:ph type="title"/>
          </p:nvPr>
        </p:nvSpPr>
        <p:spPr>
          <a:xfrm>
            <a:off x="834273" y="105157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300"/>
              <a:buFont typeface="Rokkitt"/>
              <a:buNone/>
            </a:pPr>
            <a:r>
              <a:rPr i="0" lang="en-US" sz="7200" u="none" cap="none" strike="noStrike">
                <a:latin typeface="Anton"/>
                <a:ea typeface="Anton"/>
                <a:cs typeface="Anton"/>
                <a:sym typeface="Anton"/>
              </a:rPr>
              <a:t>GRADING</a:t>
            </a:r>
            <a:endParaRPr i="0" sz="7200" u="none" cap="none" strike="noStrike"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111" name="Google Shape;111;p7"/>
          <p:cNvSpPr txBox="1"/>
          <p:nvPr>
            <p:ph idx="1" type="body"/>
          </p:nvPr>
        </p:nvSpPr>
        <p:spPr>
          <a:xfrm>
            <a:off x="834275" y="1597600"/>
            <a:ext cx="5320200" cy="39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b="1" sz="2500" u="sng">
              <a:latin typeface="Alegreya"/>
              <a:ea typeface="Alegreya"/>
              <a:cs typeface="Alegreya"/>
              <a:sym typeface="Alegreya"/>
            </a:endParaRPr>
          </a:p>
          <a:p>
            <a:pPr indent="-12065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900"/>
              <a:buFont typeface="Noto Sans Symbols"/>
              <a:buChar char="▪"/>
            </a:pPr>
            <a:r>
              <a:rPr b="1" i="0" lang="en-US" sz="2500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Participation</a:t>
            </a:r>
            <a:endParaRPr i="0" sz="2500" u="none" cap="none" strike="noStrike">
              <a:solidFill>
                <a:schemeClr val="dk1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-4445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818E"/>
              </a:buClr>
              <a:buSzPts val="3400"/>
              <a:buFont typeface="Noto Sans Symbols"/>
              <a:buChar char="▪"/>
            </a:pPr>
            <a:r>
              <a:rPr i="0" lang="en-US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(</a:t>
            </a:r>
            <a:r>
              <a:rPr lang="en-US">
                <a:latin typeface="Alegreya"/>
                <a:ea typeface="Alegreya"/>
                <a:cs typeface="Alegreya"/>
                <a:sym typeface="Alegreya"/>
              </a:rPr>
              <a:t>Fitness Workouts, Physical Activities) </a:t>
            </a:r>
            <a:r>
              <a:rPr lang="en-US" sz="2500">
                <a:latin typeface="Alegreya"/>
                <a:ea typeface="Alegreya"/>
                <a:cs typeface="Alegreya"/>
                <a:sym typeface="Alegreya"/>
              </a:rPr>
              <a:t>70</a:t>
            </a:r>
            <a:r>
              <a:rPr i="0" lang="en-US" sz="2500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%</a:t>
            </a:r>
            <a:endParaRPr i="0" sz="2500" u="none" cap="none" strike="noStrike">
              <a:solidFill>
                <a:schemeClr val="dk1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-195575" lvl="3" marL="100583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1C232"/>
              </a:buClr>
              <a:buSzPts val="1400"/>
              <a:buFont typeface="Impact"/>
              <a:buChar char="▪"/>
            </a:pPr>
            <a:r>
              <a:rPr i="1" lang="en-US" sz="1400">
                <a:latin typeface="Impact"/>
                <a:ea typeface="Impact"/>
                <a:cs typeface="Impact"/>
                <a:sym typeface="Impact"/>
              </a:rPr>
              <a:t>Mondays-Friday</a:t>
            </a:r>
            <a:endParaRPr i="1" sz="2000">
              <a:latin typeface="Arial"/>
              <a:ea typeface="Arial"/>
              <a:cs typeface="Arial"/>
              <a:sym typeface="Arial"/>
            </a:endParaRPr>
          </a:p>
          <a:p>
            <a:pPr indent="-12065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1900"/>
              <a:buFont typeface="Noto Sans Symbols"/>
              <a:buChar char="▪"/>
            </a:pPr>
            <a:r>
              <a:rPr b="1" i="0" lang="en-US" sz="2500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Content Know</a:t>
            </a:r>
            <a:r>
              <a:rPr b="1" lang="en-US" sz="2500">
                <a:latin typeface="Alegreya"/>
                <a:ea typeface="Alegreya"/>
                <a:cs typeface="Alegreya"/>
                <a:sym typeface="Alegreya"/>
              </a:rPr>
              <a:t>ledge</a:t>
            </a:r>
            <a:r>
              <a:rPr i="0" lang="en-US" sz="2500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 </a:t>
            </a:r>
            <a:endParaRPr i="0" sz="2500" u="none" cap="none" strike="noStrike">
              <a:solidFill>
                <a:schemeClr val="dk1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-444500" lvl="1" marL="914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818E"/>
              </a:buClr>
              <a:buSzPts val="3400"/>
              <a:buFont typeface="Noto Sans Symbols"/>
              <a:buChar char="▪"/>
            </a:pPr>
            <a:r>
              <a:rPr i="0" lang="en-US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(Assignments, Articles</a:t>
            </a:r>
            <a:r>
              <a:rPr lang="en-US">
                <a:latin typeface="Alegreya"/>
                <a:ea typeface="Alegreya"/>
                <a:cs typeface="Alegreya"/>
                <a:sym typeface="Alegreya"/>
              </a:rPr>
              <a:t>, </a:t>
            </a:r>
            <a:r>
              <a:rPr i="0" lang="en-US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Videos, Discussion)</a:t>
            </a:r>
            <a:r>
              <a:rPr i="0" lang="en-US" sz="2500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- </a:t>
            </a:r>
            <a:r>
              <a:rPr lang="en-US" sz="2500">
                <a:latin typeface="Alegreya"/>
                <a:ea typeface="Alegreya"/>
                <a:cs typeface="Alegreya"/>
                <a:sym typeface="Alegreya"/>
              </a:rPr>
              <a:t>30</a:t>
            </a:r>
            <a:r>
              <a:rPr i="0" lang="en-US" sz="2500" u="none" cap="none" strike="noStrike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%</a:t>
            </a:r>
            <a:endParaRPr i="0" sz="2500" u="none" cap="none" strike="noStrike">
              <a:solidFill>
                <a:schemeClr val="dk1"/>
              </a:solidFill>
              <a:latin typeface="Alegreya"/>
              <a:ea typeface="Alegreya"/>
              <a:cs typeface="Alegreya"/>
              <a:sym typeface="Alegreya"/>
            </a:endParaRPr>
          </a:p>
          <a:p>
            <a:pPr indent="-195576" lvl="3" marL="1005837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F1C232"/>
              </a:buClr>
              <a:buSzPts val="1400"/>
              <a:buFont typeface="Impact"/>
              <a:buChar char="▪"/>
            </a:pPr>
            <a:r>
              <a:rPr i="1" lang="en-US" sz="1400">
                <a:latin typeface="Impact"/>
                <a:ea typeface="Impact"/>
                <a:cs typeface="Impact"/>
                <a:sym typeface="Impact"/>
              </a:rPr>
              <a:t>Fridays </a:t>
            </a:r>
            <a:endParaRPr i="1" sz="1400">
              <a:latin typeface="Impact"/>
              <a:ea typeface="Impact"/>
              <a:cs typeface="Impact"/>
              <a:sym typeface="Impact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320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112" name="Google Shape;11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98972" y="1"/>
            <a:ext cx="2143549" cy="1714499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7"/>
          <p:cNvSpPr txBox="1"/>
          <p:nvPr/>
        </p:nvSpPr>
        <p:spPr>
          <a:xfrm>
            <a:off x="2268500" y="5385875"/>
            <a:ext cx="7661100" cy="13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38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Grades will be in Powerschool!!!</a:t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e5bf79f03_1_10"/>
          <p:cNvSpPr txBox="1"/>
          <p:nvPr>
            <p:ph type="title"/>
          </p:nvPr>
        </p:nvSpPr>
        <p:spPr>
          <a:xfrm>
            <a:off x="233798" y="160832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Rokkitt"/>
              <a:buNone/>
            </a:pPr>
            <a:r>
              <a:rPr lang="en-US" sz="6500">
                <a:latin typeface="Anton"/>
                <a:ea typeface="Anton"/>
                <a:cs typeface="Anton"/>
                <a:sym typeface="Anton"/>
              </a:rPr>
              <a:t>Schedule &amp; Office Hours</a:t>
            </a:r>
            <a:endParaRPr sz="6500">
              <a:latin typeface="Anton"/>
              <a:ea typeface="Anton"/>
              <a:cs typeface="Anton"/>
              <a:sym typeface="Anto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</a:pPr>
            <a:r>
              <a:t/>
            </a:r>
            <a:endParaRPr sz="4700"/>
          </a:p>
        </p:txBody>
      </p:sp>
      <p:graphicFrame>
        <p:nvGraphicFramePr>
          <p:cNvPr id="120" name="Google Shape;120;g8e5bf79f03_1_10"/>
          <p:cNvGraphicFramePr/>
          <p:nvPr/>
        </p:nvGraphicFramePr>
        <p:xfrm>
          <a:off x="925775" y="2183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{6041AE84-F697-47F6-BACD-3DF2C8E78FE6}</a:tableStyleId>
              </a:tblPr>
              <a:tblGrid>
                <a:gridCol w="2496800"/>
                <a:gridCol w="2509350"/>
              </a:tblGrid>
              <a:tr h="101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1st Block</a:t>
                      </a:r>
                      <a:endParaRPr sz="2400" u="none" cap="none" strike="noStrike">
                        <a:solidFill>
                          <a:srgbClr val="FFFFFF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 u="none" cap="none" strike="noStrike">
                          <a:solidFill>
                            <a:srgbClr val="CC0000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LIFE PE</a:t>
                      </a:r>
                      <a:endParaRPr sz="2100" u="none" cap="none" strike="noStrike">
                        <a:solidFill>
                          <a:srgbClr val="CC0000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 u="none" cap="none" strike="noStrike">
                          <a:solidFill>
                            <a:srgbClr val="CC0000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8:15- 9:51</a:t>
                      </a:r>
                      <a:endParaRPr sz="2100" u="none" cap="none" strike="noStrike">
                        <a:solidFill>
                          <a:srgbClr val="CC0000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/>
                </a:tc>
              </a:tr>
              <a:tr h="90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2nd Block</a:t>
                      </a:r>
                      <a:endParaRPr sz="2400" u="none" cap="none" strike="noStrike">
                        <a:solidFill>
                          <a:srgbClr val="FFFFFF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>
                          <a:solidFill>
                            <a:srgbClr val="CC0000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Health Education</a:t>
                      </a:r>
                      <a:endParaRPr sz="2100" u="none" cap="none" strike="noStrike">
                        <a:solidFill>
                          <a:srgbClr val="CC0000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/>
                </a:tc>
              </a:tr>
              <a:tr h="90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3rd Block</a:t>
                      </a:r>
                      <a:endParaRPr sz="2400" u="none" cap="none" strike="noStrike">
                        <a:solidFill>
                          <a:srgbClr val="FFFFFF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>
                          <a:solidFill>
                            <a:srgbClr val="CC0000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Office Hours</a:t>
                      </a:r>
                      <a:endParaRPr sz="2100" u="none" cap="none" strike="noStrike">
                        <a:solidFill>
                          <a:srgbClr val="CC0000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/>
                </a:tc>
              </a:tr>
              <a:tr h="90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4th Block</a:t>
                      </a:r>
                      <a:endParaRPr sz="2400" u="none" cap="none" strike="noStrike">
                        <a:solidFill>
                          <a:srgbClr val="FFFFFF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 u="none" cap="none" strike="noStrike">
                          <a:solidFill>
                            <a:srgbClr val="CC0000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Girls Basketball</a:t>
                      </a:r>
                      <a:endParaRPr sz="2100" u="none" cap="none" strike="noStrike">
                        <a:solidFill>
                          <a:srgbClr val="CC0000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1" name="Google Shape;121;g8e5bf79f03_1_10"/>
          <p:cNvSpPr txBox="1"/>
          <p:nvPr/>
        </p:nvSpPr>
        <p:spPr>
          <a:xfrm>
            <a:off x="2357475" y="1690500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Coach Powers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-1091038" y="945937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300"/>
              <a:buFont typeface="Rokkitt"/>
              <a:buNone/>
            </a:pPr>
            <a:r>
              <a:rPr b="1" lang="en-US" sz="9000">
                <a:latin typeface="Anton"/>
                <a:ea typeface="Anton"/>
                <a:cs typeface="Anton"/>
                <a:sym typeface="Anton"/>
              </a:rPr>
              <a:t>Contact Info</a:t>
            </a:r>
            <a:br>
              <a:rPr b="1" i="0" lang="en-US" sz="9000" u="none" cap="none" strike="noStrike">
                <a:latin typeface="Anton"/>
                <a:ea typeface="Anton"/>
                <a:cs typeface="Anton"/>
                <a:sym typeface="Anton"/>
              </a:rPr>
            </a:br>
            <a:endParaRPr b="1" i="0" sz="9000" u="none" cap="none" strike="noStrike">
              <a:latin typeface="Anton"/>
              <a:ea typeface="Anton"/>
              <a:cs typeface="Anton"/>
              <a:sym typeface="Anton"/>
            </a:endParaRPr>
          </a:p>
        </p:txBody>
      </p:sp>
      <p:pic>
        <p:nvPicPr>
          <p:cNvPr id="127" name="Google Shape;12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097" y="3909051"/>
            <a:ext cx="2143549" cy="1714499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8"/>
          <p:cNvSpPr txBox="1"/>
          <p:nvPr/>
        </p:nvSpPr>
        <p:spPr>
          <a:xfrm>
            <a:off x="1595600" y="1881975"/>
            <a:ext cx="7855200" cy="9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Feel free to email me anytime </a:t>
            </a:r>
            <a:r>
              <a:rPr b="0" i="0" lang="en-US" sz="2200" u="sng" cap="none" strike="noStrike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jpowers@madisoncity.k12.al.us</a:t>
            </a:r>
            <a:endParaRPr b="0" i="0" sz="2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Office Number- </a:t>
            </a:r>
            <a:r>
              <a:rPr b="0" i="0" lang="en-US" sz="2550" u="none" cap="none" strike="noStrike">
                <a:solidFill>
                  <a:srgbClr val="FFFFFF"/>
                </a:solidFill>
                <a:latin typeface="Lora"/>
                <a:ea typeface="Lora"/>
                <a:cs typeface="Lora"/>
                <a:sym typeface="Lora"/>
              </a:rPr>
              <a:t>256-772-2547</a:t>
            </a:r>
            <a:endParaRPr b="0" i="0" sz="2550" u="none" cap="none" strike="noStrike">
              <a:solidFill>
                <a:srgbClr val="FFFFFF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